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66" r:id="rId2"/>
  </p:sldMasterIdLst>
  <p:notesMasterIdLst>
    <p:notesMasterId r:id="rId10"/>
  </p:notesMasterIdLst>
  <p:handoutMasterIdLst>
    <p:handoutMasterId r:id="rId11"/>
  </p:handoutMasterIdLst>
  <p:sldIdLst>
    <p:sldId id="259" r:id="rId3"/>
    <p:sldId id="339" r:id="rId4"/>
    <p:sldId id="296" r:id="rId5"/>
    <p:sldId id="341" r:id="rId6"/>
    <p:sldId id="343" r:id="rId7"/>
    <p:sldId id="342" r:id="rId8"/>
    <p:sldId id="344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00"/>
    <a:srgbClr val="008000"/>
    <a:srgbClr val="515151"/>
    <a:srgbClr val="C8011E"/>
    <a:srgbClr val="043163"/>
    <a:srgbClr val="D491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1" autoAdjust="0"/>
    <p:restoredTop sz="96270" autoAdjust="0"/>
  </p:normalViewPr>
  <p:slideViewPr>
    <p:cSldViewPr snapToGrid="0" snapToObjects="1">
      <p:cViewPr>
        <p:scale>
          <a:sx n="80" d="100"/>
          <a:sy n="80" d="100"/>
        </p:scale>
        <p:origin x="-12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AD0D8-78C1-476F-8735-982741BC7C82}" type="doc">
      <dgm:prSet loTypeId="urn:microsoft.com/office/officeart/2005/8/layout/radial6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74A257E-9549-4E92-9672-5552869BF5F6}">
      <dgm:prSet phldrT="[Tex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MX" sz="12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SERVICIOS INTEGRALES DE PROCURA INTERNACIONAL</a:t>
          </a:r>
          <a:endParaRPr lang="es-MX" sz="12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D0492663-0106-4EF9-8B3B-FA02160A48AD}" type="parTrans" cxnId="{6DD2C084-C421-4D3E-A78A-5D89C4377461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0B7B37-D4CE-4BDF-AF7A-4B0FCBC5282B}" type="sibTrans" cxnId="{6DD2C084-C421-4D3E-A78A-5D89C4377461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BD02A2-17A9-4064-80C1-41F507500F1F}">
      <dgm:prSet phldrT="[Text]" custT="1"/>
      <dgm:spPr>
        <a:solidFill>
          <a:srgbClr val="0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s-MX" sz="1200" b="1" kern="1200" noProof="0" dirty="0" smtClean="0">
              <a:effectLst/>
              <a:latin typeface="Calibri"/>
              <a:ea typeface="+mn-ea"/>
              <a:cs typeface="+mn-cs"/>
            </a:rPr>
            <a:t>Compras</a:t>
          </a:r>
          <a:endParaRPr lang="es-MX" sz="1200" b="1" kern="1200" noProof="0" dirty="0">
            <a:effectLst/>
            <a:latin typeface="Calibri"/>
            <a:ea typeface="+mn-ea"/>
            <a:cs typeface="+mn-cs"/>
          </a:endParaRPr>
        </a:p>
      </dgm:t>
    </dgm:pt>
    <dgm:pt modelId="{DA2BD10C-DA84-469A-9237-C5C7D44A5F85}" type="parTrans" cxnId="{527525AD-2812-463F-AD16-0E0543D42DAE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CE5E2-FFF4-4302-A543-318FF0EB1764}" type="sibTrans" cxnId="{527525AD-2812-463F-AD16-0E0543D42DAE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6B50D-CEA5-49EE-B0EF-2574417E1687}">
      <dgm:prSet phldrT="[Text]" custT="1"/>
      <dgm:spPr>
        <a:solidFill>
          <a:srgbClr val="0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s-MX" sz="1200" b="1" noProof="0" dirty="0" smtClean="0">
              <a:effectLst/>
              <a:latin typeface="Calibri"/>
              <a:ea typeface="+mn-ea"/>
              <a:cs typeface="+mn-cs"/>
            </a:rPr>
            <a:t>Negociación de Contratos </a:t>
          </a:r>
          <a:r>
            <a:rPr lang="es-MX" sz="1200" b="1" spc="0" noProof="0" dirty="0" smtClean="0">
              <a:effectLst/>
              <a:latin typeface="Calibri"/>
              <a:ea typeface="+mn-ea"/>
              <a:cs typeface="+mn-cs"/>
            </a:rPr>
            <a:t>Preparato</a:t>
          </a:r>
          <a:r>
            <a:rPr lang="es-MX" sz="1200" b="1" spc="-150" noProof="0" dirty="0" smtClean="0">
              <a:effectLst/>
              <a:latin typeface="Calibri"/>
              <a:ea typeface="+mn-ea"/>
              <a:cs typeface="+mn-cs"/>
            </a:rPr>
            <a:t>rios</a:t>
          </a:r>
          <a:endParaRPr lang="es-MX" sz="1200" b="1" spc="-150" noProof="0" dirty="0">
            <a:effectLst/>
            <a:latin typeface="Calibri"/>
            <a:ea typeface="+mn-ea"/>
            <a:cs typeface="+mn-cs"/>
          </a:endParaRPr>
        </a:p>
      </dgm:t>
    </dgm:pt>
    <dgm:pt modelId="{262DFF69-5D2D-4F43-8C4C-C9A55EDB2D5B}" type="parTrans" cxnId="{8FC23820-5872-4DB8-9FA3-BB0783897E96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5F8449-0F49-4C96-A5C5-598113F37FB5}" type="sibTrans" cxnId="{8FC23820-5872-4DB8-9FA3-BB0783897E96}">
      <dgm:prSet/>
      <dgm:spPr>
        <a:xfrm>
          <a:off x="901599" y="550992"/>
          <a:ext cx="3774815" cy="3774815"/>
        </a:xfrm>
      </dgm:spPr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178E9-501A-4641-B148-AAA21C882EAC}">
      <dgm:prSet phldrT="[Text]" custT="1"/>
      <dgm:spPr>
        <a:solidFill>
          <a:srgbClr val="0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s-MX" sz="1200" b="1" spc="-150" noProof="0" dirty="0" err="1" smtClean="0">
              <a:effectLst/>
              <a:latin typeface="Calibri"/>
              <a:ea typeface="+mn-ea"/>
              <a:cs typeface="+mn-cs"/>
            </a:rPr>
            <a:t>Ex</a:t>
          </a:r>
          <a:r>
            <a:rPr lang="es-MX" sz="1200" b="1" noProof="0" dirty="0" err="1" smtClean="0">
              <a:effectLst/>
              <a:latin typeface="Calibri"/>
              <a:ea typeface="+mn-ea"/>
              <a:cs typeface="+mn-cs"/>
            </a:rPr>
            <a:t>peditac</a:t>
          </a:r>
          <a:r>
            <a:rPr lang="es-MX" sz="1200" b="1" spc="-150" noProof="0" dirty="0" err="1" smtClean="0">
              <a:effectLst/>
              <a:latin typeface="Calibri"/>
              <a:ea typeface="+mn-ea"/>
              <a:cs typeface="+mn-cs"/>
            </a:rPr>
            <a:t>ión</a:t>
          </a:r>
          <a:r>
            <a:rPr lang="es-MX" sz="1200" b="1" noProof="0" dirty="0" smtClean="0">
              <a:effectLst/>
              <a:latin typeface="Calibri"/>
              <a:ea typeface="+mn-ea"/>
              <a:cs typeface="+mn-cs"/>
            </a:rPr>
            <a:t> e Inspección</a:t>
          </a:r>
          <a:endParaRPr lang="es-MX" sz="1200" b="1" noProof="0" dirty="0">
            <a:effectLst/>
            <a:latin typeface="Calibri"/>
            <a:ea typeface="+mn-ea"/>
            <a:cs typeface="+mn-cs"/>
          </a:endParaRPr>
        </a:p>
      </dgm:t>
    </dgm:pt>
    <dgm:pt modelId="{91D226D9-E894-4909-83FD-F6108265FC64}" type="parTrans" cxnId="{28891F0B-DC9E-4BA3-972F-FF04070BD9CA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737FE-ABCA-43F1-8355-6512FD339323}" type="sibTrans" cxnId="{28891F0B-DC9E-4BA3-972F-FF04070BD9CA}">
      <dgm:prSet/>
      <dgm:spPr>
        <a:xfrm>
          <a:off x="901599" y="550992"/>
          <a:ext cx="3774815" cy="3774815"/>
        </a:xfrm>
      </dgm:spPr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EF66AF-AB19-4033-82AA-FFEB690F8D59}">
      <dgm:prSet phldrT="[Text]" custT="1"/>
      <dgm:spPr>
        <a:solidFill>
          <a:srgbClr val="0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s-MX" sz="1200" b="1" noProof="0" smtClean="0">
              <a:effectLst/>
              <a:latin typeface="Calibri"/>
              <a:ea typeface="+mn-ea"/>
              <a:cs typeface="+mn-cs"/>
            </a:rPr>
            <a:t>Logística y Aduanas</a:t>
          </a:r>
          <a:endParaRPr lang="es-MX" sz="1200" b="1" noProof="0">
            <a:effectLst/>
            <a:latin typeface="Calibri"/>
            <a:ea typeface="+mn-ea"/>
            <a:cs typeface="+mn-cs"/>
          </a:endParaRPr>
        </a:p>
      </dgm:t>
    </dgm:pt>
    <dgm:pt modelId="{DAF3BF53-8EA9-4B4D-912C-5ACC81300455}" type="parTrans" cxnId="{21B0B45A-6165-4A6D-85B5-7CC5A1BCC7AC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0ABAE5-AC47-44F0-B36B-196F7CFE7B23}" type="sibTrans" cxnId="{21B0B45A-6165-4A6D-85B5-7CC5A1BCC7AC}">
      <dgm:prSet/>
      <dgm:spPr>
        <a:xfrm>
          <a:off x="901599" y="550992"/>
          <a:ext cx="3774815" cy="3774815"/>
        </a:xfrm>
        <a:solidFill>
          <a:schemeClr val="bg1">
            <a:lumMod val="65000"/>
          </a:schemeClr>
        </a:solidFill>
      </dgm:spPr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27A0BF-80BC-4BCB-A89D-74B1AD9382BB}">
      <dgm:prSet phldrT="[Text]" custT="1"/>
      <dgm:spPr>
        <a:solidFill>
          <a:srgbClr val="0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s-MX" sz="1200" b="1" noProof="0" dirty="0" smtClean="0">
              <a:effectLst/>
              <a:latin typeface="Calibri"/>
              <a:ea typeface="+mn-ea"/>
              <a:cs typeface="+mn-cs"/>
            </a:rPr>
            <a:t>Facturación, Financiamiento y Pagos</a:t>
          </a:r>
          <a:endParaRPr lang="es-MX" sz="1200" b="1" noProof="0" dirty="0">
            <a:effectLst/>
            <a:latin typeface="Calibri"/>
            <a:ea typeface="+mn-ea"/>
            <a:cs typeface="+mn-cs"/>
          </a:endParaRPr>
        </a:p>
      </dgm:t>
    </dgm:pt>
    <dgm:pt modelId="{5632F2EC-4F71-4A69-B85C-34411203AA43}" type="parTrans" cxnId="{EC8E89E0-F8A7-4977-8E13-44441D5408EC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F23D1-BEA5-4A9F-987D-F42B3A25A117}" type="sibTrans" cxnId="{EC8E89E0-F8A7-4977-8E13-44441D5408EC}">
      <dgm:prSet/>
      <dgm:spPr>
        <a:xfrm>
          <a:off x="901599" y="550992"/>
          <a:ext cx="3774815" cy="3774815"/>
        </a:xfrm>
      </dgm:spPr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14A6D6-6BF2-4899-8C12-13B460E73D88}">
      <dgm:prSet phldrT="[Text]" custT="1"/>
      <dgm:spPr>
        <a:solidFill>
          <a:srgbClr val="008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es-MX" sz="1200" b="1" noProof="0" dirty="0" smtClean="0">
              <a:effectLst/>
              <a:latin typeface="Calibri"/>
              <a:ea typeface="+mn-ea"/>
              <a:cs typeface="+mn-cs"/>
            </a:rPr>
            <a:t>Directorio de </a:t>
          </a:r>
          <a:r>
            <a:rPr lang="es-MX" sz="1200" b="1" spc="0" noProof="0" dirty="0" smtClean="0">
              <a:effectLst/>
              <a:latin typeface="Calibri"/>
              <a:ea typeface="+mn-ea"/>
              <a:cs typeface="+mn-cs"/>
            </a:rPr>
            <a:t>Proveedo</a:t>
          </a:r>
          <a:r>
            <a:rPr lang="es-MX" sz="1200" b="1" spc="-150" noProof="0" dirty="0" smtClean="0">
              <a:effectLst/>
              <a:latin typeface="Calibri"/>
              <a:ea typeface="+mn-ea"/>
              <a:cs typeface="+mn-cs"/>
            </a:rPr>
            <a:t>re</a:t>
          </a:r>
          <a:r>
            <a:rPr lang="es-MX" sz="1200" b="1" spc="0" noProof="0" dirty="0" smtClean="0">
              <a:effectLst/>
              <a:latin typeface="Calibri"/>
              <a:ea typeface="+mn-ea"/>
              <a:cs typeface="+mn-cs"/>
            </a:rPr>
            <a:t>s</a:t>
          </a:r>
          <a:endParaRPr lang="es-MX" sz="1200" b="1" spc="0" noProof="0" dirty="0">
            <a:effectLst/>
            <a:latin typeface="Calibri"/>
            <a:ea typeface="+mn-ea"/>
            <a:cs typeface="+mn-cs"/>
          </a:endParaRPr>
        </a:p>
      </dgm:t>
    </dgm:pt>
    <dgm:pt modelId="{68FD03C2-6AED-478D-A32B-D892320FA5A2}" type="parTrans" cxnId="{D0A3FDF0-A1FF-4B46-9490-5DEFE3ECF1EF}">
      <dgm:prSet/>
      <dgm:spPr/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796E3D-B0A6-42CC-9A74-2A49DA145794}" type="sibTrans" cxnId="{D0A3FDF0-A1FF-4B46-9490-5DEFE3ECF1EF}">
      <dgm:prSet/>
      <dgm:spPr>
        <a:xfrm>
          <a:off x="901599" y="550992"/>
          <a:ext cx="3774815" cy="3774815"/>
        </a:xfrm>
      </dgm:spPr>
      <dgm:t>
        <a:bodyPr/>
        <a:lstStyle/>
        <a:p>
          <a:endParaRPr lang="es-MX" sz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4CBD6-2971-4206-8616-579DBB676A58}" type="pres">
      <dgm:prSet presAssocID="{F34AD0D8-78C1-476F-8735-982741BC7C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1DB2F-8D11-4694-A4E3-2CAFC9378DD7}" type="pres">
      <dgm:prSet presAssocID="{F74A257E-9549-4E92-9672-5552869BF5F6}" presName="centerShape" presStyleLbl="node0" presStyleIdx="0" presStyleCnt="1" custScaleX="114661" custScaleY="111363" custLinFactNeighborX="382" custLinFactNeighborY="-230"/>
      <dgm:spPr>
        <a:xfrm>
          <a:off x="1833992" y="1488679"/>
          <a:ext cx="1938217" cy="1882468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E63BC3FC-AC81-4054-987F-A33817370254}" type="pres">
      <dgm:prSet presAssocID="{E8BD02A2-17A9-4064-80C1-41F507500F1F}" presName="node" presStyleLbl="node1" presStyleIdx="0" presStyleCnt="6" custScaleX="118561" custScaleY="118561">
        <dgm:presLayoutVars>
          <dgm:bulletEnabled val="1"/>
        </dgm:presLayoutVars>
      </dgm:prSet>
      <dgm:spPr>
        <a:xfrm>
          <a:off x="2179408" y="1953"/>
          <a:ext cx="1219197" cy="1183272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C0537F1C-427D-4BF8-BBFD-393D715C3C92}" type="pres">
      <dgm:prSet presAssocID="{E8BD02A2-17A9-4064-80C1-41F507500F1F}" presName="dummy" presStyleCnt="0"/>
      <dgm:spPr/>
      <dgm:t>
        <a:bodyPr/>
        <a:lstStyle/>
        <a:p>
          <a:endParaRPr lang="en-US"/>
        </a:p>
      </dgm:t>
    </dgm:pt>
    <dgm:pt modelId="{F67D0EC9-B79C-4D96-B401-758B67B6AD6A}" type="pres">
      <dgm:prSet presAssocID="{4CCCE5E2-FFF4-4302-A543-318FF0EB1764}" presName="sibTrans" presStyleLbl="sibTrans2D1" presStyleIdx="0" presStyleCnt="6" custLinFactNeighborX="1262"/>
      <dgm:spPr>
        <a:xfrm>
          <a:off x="949237" y="550992"/>
          <a:ext cx="3774815" cy="3774815"/>
        </a:xfrm>
        <a:prstGeom prst="blockArc">
          <a:avLst>
            <a:gd name="adj1" fmla="val 16200000"/>
            <a:gd name="adj2" fmla="val 19800000"/>
            <a:gd name="adj3" fmla="val 4514"/>
          </a:avLst>
        </a:prstGeom>
      </dgm:spPr>
      <dgm:t>
        <a:bodyPr/>
        <a:lstStyle/>
        <a:p>
          <a:endParaRPr lang="en-US"/>
        </a:p>
      </dgm:t>
    </dgm:pt>
    <dgm:pt modelId="{81FEF980-58FA-426F-B29E-2C9F920B777D}" type="pres">
      <dgm:prSet presAssocID="{99C6B50D-CEA5-49EE-B0EF-2574417E1687}" presName="node" presStyleLbl="node1" presStyleIdx="1" presStyleCnt="6" custScaleX="118561" custScaleY="118561">
        <dgm:presLayoutVars>
          <dgm:bulletEnabled val="1"/>
        </dgm:presLayoutVars>
      </dgm:prSet>
      <dgm:spPr>
        <a:xfrm>
          <a:off x="3795023" y="924358"/>
          <a:ext cx="1183272" cy="1183272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14AF3AE0-0BB0-460B-8560-2FB2B70EB154}" type="pres">
      <dgm:prSet presAssocID="{99C6B50D-CEA5-49EE-B0EF-2574417E1687}" presName="dummy" presStyleCnt="0"/>
      <dgm:spPr/>
      <dgm:t>
        <a:bodyPr/>
        <a:lstStyle/>
        <a:p>
          <a:endParaRPr lang="en-US"/>
        </a:p>
      </dgm:t>
    </dgm:pt>
    <dgm:pt modelId="{440F23DE-B5E5-41E4-9104-FB3F441A10A0}" type="pres">
      <dgm:prSet presAssocID="{EB5F8449-0F49-4C96-A5C5-598113F37FB5}" presName="sibTrans" presStyleLbl="sibTrans2D1" presStyleIdx="1" presStyleCnt="6"/>
      <dgm:spPr>
        <a:prstGeom prst="blockArc">
          <a:avLst>
            <a:gd name="adj1" fmla="val 19800000"/>
            <a:gd name="adj2" fmla="val 1800000"/>
            <a:gd name="adj3" fmla="val 4514"/>
          </a:avLst>
        </a:prstGeom>
      </dgm:spPr>
      <dgm:t>
        <a:bodyPr/>
        <a:lstStyle/>
        <a:p>
          <a:endParaRPr lang="en-US"/>
        </a:p>
      </dgm:t>
    </dgm:pt>
    <dgm:pt modelId="{113BB7B9-98C9-45B8-B5AF-19A6623E29BC}" type="pres">
      <dgm:prSet presAssocID="{B92178E9-501A-4641-B148-AAA21C882EAC}" presName="node" presStyleLbl="node1" presStyleIdx="2" presStyleCnt="6" custScaleX="118561" custScaleY="118561">
        <dgm:presLayoutVars>
          <dgm:bulletEnabled val="1"/>
        </dgm:presLayoutVars>
      </dgm:prSet>
      <dgm:spPr>
        <a:xfrm>
          <a:off x="3795023" y="2769168"/>
          <a:ext cx="1183272" cy="1183272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1E23788F-3954-4CE6-9D2B-C3E38E103CCF}" type="pres">
      <dgm:prSet presAssocID="{B92178E9-501A-4641-B148-AAA21C882EAC}" presName="dummy" presStyleCnt="0"/>
      <dgm:spPr/>
      <dgm:t>
        <a:bodyPr/>
        <a:lstStyle/>
        <a:p>
          <a:endParaRPr lang="en-US"/>
        </a:p>
      </dgm:t>
    </dgm:pt>
    <dgm:pt modelId="{E3013979-F7EC-4565-99A5-5A95982E0EDA}" type="pres">
      <dgm:prSet presAssocID="{7C3737FE-ABCA-43F1-8355-6512FD339323}" presName="sibTrans" presStyleLbl="sibTrans2D1" presStyleIdx="2" presStyleCnt="6"/>
      <dgm:spPr>
        <a:prstGeom prst="blockArc">
          <a:avLst>
            <a:gd name="adj1" fmla="val 1800000"/>
            <a:gd name="adj2" fmla="val 5400000"/>
            <a:gd name="adj3" fmla="val 4514"/>
          </a:avLst>
        </a:prstGeom>
      </dgm:spPr>
      <dgm:t>
        <a:bodyPr/>
        <a:lstStyle/>
        <a:p>
          <a:endParaRPr lang="en-US"/>
        </a:p>
      </dgm:t>
    </dgm:pt>
    <dgm:pt modelId="{62E76BC7-703C-4AAA-81DF-A92B640F403A}" type="pres">
      <dgm:prSet presAssocID="{A6EF66AF-AB19-4033-82AA-FFEB690F8D59}" presName="node" presStyleLbl="node1" presStyleIdx="3" presStyleCnt="6" custScaleX="118561" custScaleY="118561">
        <dgm:presLayoutVars>
          <dgm:bulletEnabled val="1"/>
        </dgm:presLayoutVars>
      </dgm:prSet>
      <dgm:spPr>
        <a:xfrm>
          <a:off x="2197371" y="3691573"/>
          <a:ext cx="1183272" cy="1183272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493517F2-23E8-4628-A2D7-CF982406EB36}" type="pres">
      <dgm:prSet presAssocID="{A6EF66AF-AB19-4033-82AA-FFEB690F8D59}" presName="dummy" presStyleCnt="0"/>
      <dgm:spPr/>
      <dgm:t>
        <a:bodyPr/>
        <a:lstStyle/>
        <a:p>
          <a:endParaRPr lang="en-US"/>
        </a:p>
      </dgm:t>
    </dgm:pt>
    <dgm:pt modelId="{A73BE406-8851-4795-959E-354F3B0F2E97}" type="pres">
      <dgm:prSet presAssocID="{560ABAE5-AC47-44F0-B36B-196F7CFE7B23}" presName="sibTrans" presStyleLbl="sibTrans2D1" presStyleIdx="3" presStyleCnt="6"/>
      <dgm:spPr>
        <a:prstGeom prst="blockArc">
          <a:avLst>
            <a:gd name="adj1" fmla="val 5400000"/>
            <a:gd name="adj2" fmla="val 9000000"/>
            <a:gd name="adj3" fmla="val 4514"/>
          </a:avLst>
        </a:prstGeom>
      </dgm:spPr>
      <dgm:t>
        <a:bodyPr/>
        <a:lstStyle/>
        <a:p>
          <a:endParaRPr lang="en-US"/>
        </a:p>
      </dgm:t>
    </dgm:pt>
    <dgm:pt modelId="{DC50C723-2E0E-45A8-B458-C8A5C2174090}" type="pres">
      <dgm:prSet presAssocID="{DC27A0BF-80BC-4BCB-A89D-74B1AD9382BB}" presName="node" presStyleLbl="node1" presStyleIdx="4" presStyleCnt="6" custScaleX="124111" custScaleY="125642">
        <dgm:presLayoutVars>
          <dgm:bulletEnabled val="1"/>
        </dgm:presLayoutVars>
      </dgm:prSet>
      <dgm:spPr>
        <a:xfrm>
          <a:off x="599718" y="2769168"/>
          <a:ext cx="1183272" cy="1183272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DA8EA150-56E1-4F5C-A64B-8E6F2A6F3CB1}" type="pres">
      <dgm:prSet presAssocID="{DC27A0BF-80BC-4BCB-A89D-74B1AD9382BB}" presName="dummy" presStyleCnt="0"/>
      <dgm:spPr/>
      <dgm:t>
        <a:bodyPr/>
        <a:lstStyle/>
        <a:p>
          <a:endParaRPr lang="en-US"/>
        </a:p>
      </dgm:t>
    </dgm:pt>
    <dgm:pt modelId="{EEF36536-1D43-4DF3-855C-6C59D13A2C8F}" type="pres">
      <dgm:prSet presAssocID="{E30F23D1-BEA5-4A9F-987D-F42B3A25A117}" presName="sibTrans" presStyleLbl="sibTrans2D1" presStyleIdx="4" presStyleCnt="6"/>
      <dgm:spPr>
        <a:prstGeom prst="blockArc">
          <a:avLst>
            <a:gd name="adj1" fmla="val 9000000"/>
            <a:gd name="adj2" fmla="val 12600000"/>
            <a:gd name="adj3" fmla="val 4514"/>
          </a:avLst>
        </a:prstGeom>
      </dgm:spPr>
      <dgm:t>
        <a:bodyPr/>
        <a:lstStyle/>
        <a:p>
          <a:endParaRPr lang="en-US"/>
        </a:p>
      </dgm:t>
    </dgm:pt>
    <dgm:pt modelId="{691F4BFD-3C3E-4C86-A3A2-61D4DFD81B5A}" type="pres">
      <dgm:prSet presAssocID="{A414A6D6-6BF2-4899-8C12-13B460E73D88}" presName="node" presStyleLbl="node1" presStyleIdx="5" presStyleCnt="6" custScaleX="118538" custScaleY="118561">
        <dgm:presLayoutVars>
          <dgm:bulletEnabled val="1"/>
        </dgm:presLayoutVars>
      </dgm:prSet>
      <dgm:spPr>
        <a:xfrm>
          <a:off x="508103" y="838198"/>
          <a:ext cx="1366502" cy="1355592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CAA15321-9168-48AA-8792-33C53F631203}" type="pres">
      <dgm:prSet presAssocID="{A414A6D6-6BF2-4899-8C12-13B460E73D88}" presName="dummy" presStyleCnt="0"/>
      <dgm:spPr/>
      <dgm:t>
        <a:bodyPr/>
        <a:lstStyle/>
        <a:p>
          <a:endParaRPr lang="en-US"/>
        </a:p>
      </dgm:t>
    </dgm:pt>
    <dgm:pt modelId="{59ABC6CD-8A13-423E-820D-4804A084AACD}" type="pres">
      <dgm:prSet presAssocID="{CC796E3D-B0A6-42CC-9A74-2A49DA145794}" presName="sibTrans" presStyleLbl="sibTrans2D1" presStyleIdx="5" presStyleCnt="6"/>
      <dgm:spPr>
        <a:prstGeom prst="blockArc">
          <a:avLst>
            <a:gd name="adj1" fmla="val 12600000"/>
            <a:gd name="adj2" fmla="val 16200000"/>
            <a:gd name="adj3" fmla="val 4514"/>
          </a:avLst>
        </a:prstGeom>
      </dgm:spPr>
      <dgm:t>
        <a:bodyPr/>
        <a:lstStyle/>
        <a:p>
          <a:endParaRPr lang="en-US"/>
        </a:p>
      </dgm:t>
    </dgm:pt>
  </dgm:ptLst>
  <dgm:cxnLst>
    <dgm:cxn modelId="{1342B06F-91C0-48FC-AE99-D0C4C5BF6270}" type="presOf" srcId="{4CCCE5E2-FFF4-4302-A543-318FF0EB1764}" destId="{F67D0EC9-B79C-4D96-B401-758B67B6AD6A}" srcOrd="0" destOrd="0" presId="urn:microsoft.com/office/officeart/2005/8/layout/radial6"/>
    <dgm:cxn modelId="{70A0CC61-944F-4219-A1CD-6CEB4926D5D8}" type="presOf" srcId="{E30F23D1-BEA5-4A9F-987D-F42B3A25A117}" destId="{EEF36536-1D43-4DF3-855C-6C59D13A2C8F}" srcOrd="0" destOrd="0" presId="urn:microsoft.com/office/officeart/2005/8/layout/radial6"/>
    <dgm:cxn modelId="{B208BF1A-4658-4202-9217-59FCC738F5FD}" type="presOf" srcId="{CC796E3D-B0A6-42CC-9A74-2A49DA145794}" destId="{59ABC6CD-8A13-423E-820D-4804A084AACD}" srcOrd="0" destOrd="0" presId="urn:microsoft.com/office/officeart/2005/8/layout/radial6"/>
    <dgm:cxn modelId="{21B0B45A-6165-4A6D-85B5-7CC5A1BCC7AC}" srcId="{F74A257E-9549-4E92-9672-5552869BF5F6}" destId="{A6EF66AF-AB19-4033-82AA-FFEB690F8D59}" srcOrd="3" destOrd="0" parTransId="{DAF3BF53-8EA9-4B4D-912C-5ACC81300455}" sibTransId="{560ABAE5-AC47-44F0-B36B-196F7CFE7B23}"/>
    <dgm:cxn modelId="{CD83C4A1-178D-43D2-A897-EF286A3B00EB}" type="presOf" srcId="{EB5F8449-0F49-4C96-A5C5-598113F37FB5}" destId="{440F23DE-B5E5-41E4-9104-FB3F441A10A0}" srcOrd="0" destOrd="0" presId="urn:microsoft.com/office/officeart/2005/8/layout/radial6"/>
    <dgm:cxn modelId="{C46C556B-8BC7-4F56-8D1B-93A7FDBAE584}" type="presOf" srcId="{B92178E9-501A-4641-B148-AAA21C882EAC}" destId="{113BB7B9-98C9-45B8-B5AF-19A6623E29BC}" srcOrd="0" destOrd="0" presId="urn:microsoft.com/office/officeart/2005/8/layout/radial6"/>
    <dgm:cxn modelId="{D0A3FDF0-A1FF-4B46-9490-5DEFE3ECF1EF}" srcId="{F74A257E-9549-4E92-9672-5552869BF5F6}" destId="{A414A6D6-6BF2-4899-8C12-13B460E73D88}" srcOrd="5" destOrd="0" parTransId="{68FD03C2-6AED-478D-A32B-D892320FA5A2}" sibTransId="{CC796E3D-B0A6-42CC-9A74-2A49DA145794}"/>
    <dgm:cxn modelId="{EC8E89E0-F8A7-4977-8E13-44441D5408EC}" srcId="{F74A257E-9549-4E92-9672-5552869BF5F6}" destId="{DC27A0BF-80BC-4BCB-A89D-74B1AD9382BB}" srcOrd="4" destOrd="0" parTransId="{5632F2EC-4F71-4A69-B85C-34411203AA43}" sibTransId="{E30F23D1-BEA5-4A9F-987D-F42B3A25A117}"/>
    <dgm:cxn modelId="{5C99AB93-262D-42FD-AE89-9D493B52FC60}" type="presOf" srcId="{99C6B50D-CEA5-49EE-B0EF-2574417E1687}" destId="{81FEF980-58FA-426F-B29E-2C9F920B777D}" srcOrd="0" destOrd="0" presId="urn:microsoft.com/office/officeart/2005/8/layout/radial6"/>
    <dgm:cxn modelId="{8FC23820-5872-4DB8-9FA3-BB0783897E96}" srcId="{F74A257E-9549-4E92-9672-5552869BF5F6}" destId="{99C6B50D-CEA5-49EE-B0EF-2574417E1687}" srcOrd="1" destOrd="0" parTransId="{262DFF69-5D2D-4F43-8C4C-C9A55EDB2D5B}" sibTransId="{EB5F8449-0F49-4C96-A5C5-598113F37FB5}"/>
    <dgm:cxn modelId="{CF27559E-6C71-40CC-9755-AAF34BC33570}" type="presOf" srcId="{F74A257E-9549-4E92-9672-5552869BF5F6}" destId="{C1A1DB2F-8D11-4694-A4E3-2CAFC9378DD7}" srcOrd="0" destOrd="0" presId="urn:microsoft.com/office/officeart/2005/8/layout/radial6"/>
    <dgm:cxn modelId="{E7A5051D-9D85-46C0-966B-2A4C94F7E532}" type="presOf" srcId="{A414A6D6-6BF2-4899-8C12-13B460E73D88}" destId="{691F4BFD-3C3E-4C86-A3A2-61D4DFD81B5A}" srcOrd="0" destOrd="0" presId="urn:microsoft.com/office/officeart/2005/8/layout/radial6"/>
    <dgm:cxn modelId="{28891F0B-DC9E-4BA3-972F-FF04070BD9CA}" srcId="{F74A257E-9549-4E92-9672-5552869BF5F6}" destId="{B92178E9-501A-4641-B148-AAA21C882EAC}" srcOrd="2" destOrd="0" parTransId="{91D226D9-E894-4909-83FD-F6108265FC64}" sibTransId="{7C3737FE-ABCA-43F1-8355-6512FD339323}"/>
    <dgm:cxn modelId="{527525AD-2812-463F-AD16-0E0543D42DAE}" srcId="{F74A257E-9549-4E92-9672-5552869BF5F6}" destId="{E8BD02A2-17A9-4064-80C1-41F507500F1F}" srcOrd="0" destOrd="0" parTransId="{DA2BD10C-DA84-469A-9237-C5C7D44A5F85}" sibTransId="{4CCCE5E2-FFF4-4302-A543-318FF0EB1764}"/>
    <dgm:cxn modelId="{D114CFC6-8845-4A3F-A582-BC6E42BD5084}" type="presOf" srcId="{560ABAE5-AC47-44F0-B36B-196F7CFE7B23}" destId="{A73BE406-8851-4795-959E-354F3B0F2E97}" srcOrd="0" destOrd="0" presId="urn:microsoft.com/office/officeart/2005/8/layout/radial6"/>
    <dgm:cxn modelId="{9A2D2F39-6244-4782-8185-C25696C2B0E7}" type="presOf" srcId="{E8BD02A2-17A9-4064-80C1-41F507500F1F}" destId="{E63BC3FC-AC81-4054-987F-A33817370254}" srcOrd="0" destOrd="0" presId="urn:microsoft.com/office/officeart/2005/8/layout/radial6"/>
    <dgm:cxn modelId="{6DD2C084-C421-4D3E-A78A-5D89C4377461}" srcId="{F34AD0D8-78C1-476F-8735-982741BC7C82}" destId="{F74A257E-9549-4E92-9672-5552869BF5F6}" srcOrd="0" destOrd="0" parTransId="{D0492663-0106-4EF9-8B3B-FA02160A48AD}" sibTransId="{AC0B7B37-D4CE-4BDF-AF7A-4B0FCBC5282B}"/>
    <dgm:cxn modelId="{714026B4-1483-4580-9AE0-95ACAF3D8566}" type="presOf" srcId="{A6EF66AF-AB19-4033-82AA-FFEB690F8D59}" destId="{62E76BC7-703C-4AAA-81DF-A92B640F403A}" srcOrd="0" destOrd="0" presId="urn:microsoft.com/office/officeart/2005/8/layout/radial6"/>
    <dgm:cxn modelId="{4F562136-7934-4793-AD67-93B2F927E77E}" type="presOf" srcId="{DC27A0BF-80BC-4BCB-A89D-74B1AD9382BB}" destId="{DC50C723-2E0E-45A8-B458-C8A5C2174090}" srcOrd="0" destOrd="0" presId="urn:microsoft.com/office/officeart/2005/8/layout/radial6"/>
    <dgm:cxn modelId="{A99D9666-F4BB-4F37-87C0-420504BD3E9C}" type="presOf" srcId="{7C3737FE-ABCA-43F1-8355-6512FD339323}" destId="{E3013979-F7EC-4565-99A5-5A95982E0EDA}" srcOrd="0" destOrd="0" presId="urn:microsoft.com/office/officeart/2005/8/layout/radial6"/>
    <dgm:cxn modelId="{C81AE944-921F-4B1D-9DD9-94E7222C0D2E}" type="presOf" srcId="{F34AD0D8-78C1-476F-8735-982741BC7C82}" destId="{A394CBD6-2971-4206-8616-579DBB676A58}" srcOrd="0" destOrd="0" presId="urn:microsoft.com/office/officeart/2005/8/layout/radial6"/>
    <dgm:cxn modelId="{9DD1B97B-136D-4B4E-8447-B65125B0082C}" type="presParOf" srcId="{A394CBD6-2971-4206-8616-579DBB676A58}" destId="{C1A1DB2F-8D11-4694-A4E3-2CAFC9378DD7}" srcOrd="0" destOrd="0" presId="urn:microsoft.com/office/officeart/2005/8/layout/radial6"/>
    <dgm:cxn modelId="{1E4BF9FF-425C-442C-9FDD-4C3E264EEB7B}" type="presParOf" srcId="{A394CBD6-2971-4206-8616-579DBB676A58}" destId="{E63BC3FC-AC81-4054-987F-A33817370254}" srcOrd="1" destOrd="0" presId="urn:microsoft.com/office/officeart/2005/8/layout/radial6"/>
    <dgm:cxn modelId="{457F9707-EAA7-45C2-9D40-832F8A501D7F}" type="presParOf" srcId="{A394CBD6-2971-4206-8616-579DBB676A58}" destId="{C0537F1C-427D-4BF8-BBFD-393D715C3C92}" srcOrd="2" destOrd="0" presId="urn:microsoft.com/office/officeart/2005/8/layout/radial6"/>
    <dgm:cxn modelId="{D26167B4-4889-4A8C-9425-4CE1818DF3BC}" type="presParOf" srcId="{A394CBD6-2971-4206-8616-579DBB676A58}" destId="{F67D0EC9-B79C-4D96-B401-758B67B6AD6A}" srcOrd="3" destOrd="0" presId="urn:microsoft.com/office/officeart/2005/8/layout/radial6"/>
    <dgm:cxn modelId="{A3515961-4E43-41CB-9865-722553940968}" type="presParOf" srcId="{A394CBD6-2971-4206-8616-579DBB676A58}" destId="{81FEF980-58FA-426F-B29E-2C9F920B777D}" srcOrd="4" destOrd="0" presId="urn:microsoft.com/office/officeart/2005/8/layout/radial6"/>
    <dgm:cxn modelId="{3F03830E-2DF2-4794-975A-0973A1FFA217}" type="presParOf" srcId="{A394CBD6-2971-4206-8616-579DBB676A58}" destId="{14AF3AE0-0BB0-460B-8560-2FB2B70EB154}" srcOrd="5" destOrd="0" presId="urn:microsoft.com/office/officeart/2005/8/layout/radial6"/>
    <dgm:cxn modelId="{4D8BC449-FD10-4383-80F6-4296ED2A1DAC}" type="presParOf" srcId="{A394CBD6-2971-4206-8616-579DBB676A58}" destId="{440F23DE-B5E5-41E4-9104-FB3F441A10A0}" srcOrd="6" destOrd="0" presId="urn:microsoft.com/office/officeart/2005/8/layout/radial6"/>
    <dgm:cxn modelId="{8ED3F410-2A73-4388-ADA4-D9C1B0F2D247}" type="presParOf" srcId="{A394CBD6-2971-4206-8616-579DBB676A58}" destId="{113BB7B9-98C9-45B8-B5AF-19A6623E29BC}" srcOrd="7" destOrd="0" presId="urn:microsoft.com/office/officeart/2005/8/layout/radial6"/>
    <dgm:cxn modelId="{EFF1B61A-69F3-4094-81F9-055D322A83FC}" type="presParOf" srcId="{A394CBD6-2971-4206-8616-579DBB676A58}" destId="{1E23788F-3954-4CE6-9D2B-C3E38E103CCF}" srcOrd="8" destOrd="0" presId="urn:microsoft.com/office/officeart/2005/8/layout/radial6"/>
    <dgm:cxn modelId="{A5017594-B466-4099-A692-F4EB4150CFAF}" type="presParOf" srcId="{A394CBD6-2971-4206-8616-579DBB676A58}" destId="{E3013979-F7EC-4565-99A5-5A95982E0EDA}" srcOrd="9" destOrd="0" presId="urn:microsoft.com/office/officeart/2005/8/layout/radial6"/>
    <dgm:cxn modelId="{4F5EC61F-9B57-46CD-8EFA-3C4566279A5A}" type="presParOf" srcId="{A394CBD6-2971-4206-8616-579DBB676A58}" destId="{62E76BC7-703C-4AAA-81DF-A92B640F403A}" srcOrd="10" destOrd="0" presId="urn:microsoft.com/office/officeart/2005/8/layout/radial6"/>
    <dgm:cxn modelId="{FCFE5E85-BFAB-47EA-AA01-CD4D372C2879}" type="presParOf" srcId="{A394CBD6-2971-4206-8616-579DBB676A58}" destId="{493517F2-23E8-4628-A2D7-CF982406EB36}" srcOrd="11" destOrd="0" presId="urn:microsoft.com/office/officeart/2005/8/layout/radial6"/>
    <dgm:cxn modelId="{7B2DE80D-2DD9-49B2-8381-10AC34E0DA41}" type="presParOf" srcId="{A394CBD6-2971-4206-8616-579DBB676A58}" destId="{A73BE406-8851-4795-959E-354F3B0F2E97}" srcOrd="12" destOrd="0" presId="urn:microsoft.com/office/officeart/2005/8/layout/radial6"/>
    <dgm:cxn modelId="{CB23EF96-1525-4546-AC2E-165ADCBA5935}" type="presParOf" srcId="{A394CBD6-2971-4206-8616-579DBB676A58}" destId="{DC50C723-2E0E-45A8-B458-C8A5C2174090}" srcOrd="13" destOrd="0" presId="urn:microsoft.com/office/officeart/2005/8/layout/radial6"/>
    <dgm:cxn modelId="{0C588B1A-92BB-4310-A118-EDDB9B043C7B}" type="presParOf" srcId="{A394CBD6-2971-4206-8616-579DBB676A58}" destId="{DA8EA150-56E1-4F5C-A64B-8E6F2A6F3CB1}" srcOrd="14" destOrd="0" presId="urn:microsoft.com/office/officeart/2005/8/layout/radial6"/>
    <dgm:cxn modelId="{EA842CCF-9A65-4E51-9B63-23E0E4A6F6CA}" type="presParOf" srcId="{A394CBD6-2971-4206-8616-579DBB676A58}" destId="{EEF36536-1D43-4DF3-855C-6C59D13A2C8F}" srcOrd="15" destOrd="0" presId="urn:microsoft.com/office/officeart/2005/8/layout/radial6"/>
    <dgm:cxn modelId="{5527A55F-EB39-4813-B841-FBCBA1D7097B}" type="presParOf" srcId="{A394CBD6-2971-4206-8616-579DBB676A58}" destId="{691F4BFD-3C3E-4C86-A3A2-61D4DFD81B5A}" srcOrd="16" destOrd="0" presId="urn:microsoft.com/office/officeart/2005/8/layout/radial6"/>
    <dgm:cxn modelId="{E872C964-25AD-4A90-8466-2878A87E2CF3}" type="presParOf" srcId="{A394CBD6-2971-4206-8616-579DBB676A58}" destId="{CAA15321-9168-48AA-8792-33C53F631203}" srcOrd="17" destOrd="0" presId="urn:microsoft.com/office/officeart/2005/8/layout/radial6"/>
    <dgm:cxn modelId="{A3EC84F8-AEF4-4ACF-A739-8B2473663752}" type="presParOf" srcId="{A394CBD6-2971-4206-8616-579DBB676A58}" destId="{59ABC6CD-8A13-423E-820D-4804A084AAC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BC6CD-8A13-423E-820D-4804A084AACD}">
      <dsp:nvSpPr>
        <dsp:cNvPr id="0" name=""/>
        <dsp:cNvSpPr/>
      </dsp:nvSpPr>
      <dsp:spPr>
        <a:xfrm>
          <a:off x="746202" y="418744"/>
          <a:ext cx="2881095" cy="2881095"/>
        </a:xfrm>
        <a:prstGeom prst="blockArc">
          <a:avLst>
            <a:gd name="adj1" fmla="val 12600000"/>
            <a:gd name="adj2" fmla="val 16200000"/>
            <a:gd name="adj3" fmla="val 451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36536-1D43-4DF3-855C-6C59D13A2C8F}">
      <dsp:nvSpPr>
        <dsp:cNvPr id="0" name=""/>
        <dsp:cNvSpPr/>
      </dsp:nvSpPr>
      <dsp:spPr>
        <a:xfrm>
          <a:off x="746202" y="418744"/>
          <a:ext cx="2881095" cy="2881095"/>
        </a:xfrm>
        <a:prstGeom prst="blockArc">
          <a:avLst>
            <a:gd name="adj1" fmla="val 9000000"/>
            <a:gd name="adj2" fmla="val 12600000"/>
            <a:gd name="adj3" fmla="val 451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BE406-8851-4795-959E-354F3B0F2E97}">
      <dsp:nvSpPr>
        <dsp:cNvPr id="0" name=""/>
        <dsp:cNvSpPr/>
      </dsp:nvSpPr>
      <dsp:spPr>
        <a:xfrm>
          <a:off x="746202" y="418744"/>
          <a:ext cx="2881095" cy="2881095"/>
        </a:xfrm>
        <a:prstGeom prst="blockArc">
          <a:avLst>
            <a:gd name="adj1" fmla="val 5400000"/>
            <a:gd name="adj2" fmla="val 9000000"/>
            <a:gd name="adj3" fmla="val 4514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13979-F7EC-4565-99A5-5A95982E0EDA}">
      <dsp:nvSpPr>
        <dsp:cNvPr id="0" name=""/>
        <dsp:cNvSpPr/>
      </dsp:nvSpPr>
      <dsp:spPr>
        <a:xfrm>
          <a:off x="746202" y="418744"/>
          <a:ext cx="2881095" cy="2881095"/>
        </a:xfrm>
        <a:prstGeom prst="blockArc">
          <a:avLst>
            <a:gd name="adj1" fmla="val 1800000"/>
            <a:gd name="adj2" fmla="val 5400000"/>
            <a:gd name="adj3" fmla="val 451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F23DE-B5E5-41E4-9104-FB3F441A10A0}">
      <dsp:nvSpPr>
        <dsp:cNvPr id="0" name=""/>
        <dsp:cNvSpPr/>
      </dsp:nvSpPr>
      <dsp:spPr>
        <a:xfrm>
          <a:off x="746202" y="418744"/>
          <a:ext cx="2881095" cy="2881095"/>
        </a:xfrm>
        <a:prstGeom prst="blockArc">
          <a:avLst>
            <a:gd name="adj1" fmla="val 19800000"/>
            <a:gd name="adj2" fmla="val 1800000"/>
            <a:gd name="adj3" fmla="val 451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D0EC9-B79C-4D96-B401-758B67B6AD6A}">
      <dsp:nvSpPr>
        <dsp:cNvPr id="0" name=""/>
        <dsp:cNvSpPr/>
      </dsp:nvSpPr>
      <dsp:spPr>
        <a:xfrm>
          <a:off x="782561" y="418744"/>
          <a:ext cx="2881095" cy="2881095"/>
        </a:xfrm>
        <a:prstGeom prst="blockArc">
          <a:avLst>
            <a:gd name="adj1" fmla="val 16200000"/>
            <a:gd name="adj2" fmla="val 19800000"/>
            <a:gd name="adj3" fmla="val 451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1DB2F-8D11-4694-A4E3-2CAFC9378DD7}">
      <dsp:nvSpPr>
        <dsp:cNvPr id="0" name=""/>
        <dsp:cNvSpPr/>
      </dsp:nvSpPr>
      <dsp:spPr>
        <a:xfrm>
          <a:off x="1459827" y="1136352"/>
          <a:ext cx="1475361" cy="1432925"/>
        </a:xfrm>
        <a:prstGeom prst="ellipse">
          <a:avLst/>
        </a:prstGeom>
        <a:solidFill>
          <a:srgbClr val="C00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SERVICIOS INTEGRALES DE PROCURA INTERNACIONAL</a:t>
          </a:r>
          <a:endParaRPr lang="es-MX" sz="12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1459827" y="1136352"/>
        <a:ext cx="1475361" cy="1432925"/>
      </dsp:txXfrm>
    </dsp:sp>
    <dsp:sp modelId="{E63BC3FC-AC81-4054-987F-A33817370254}">
      <dsp:nvSpPr>
        <dsp:cNvPr id="0" name=""/>
        <dsp:cNvSpPr/>
      </dsp:nvSpPr>
      <dsp:spPr>
        <a:xfrm>
          <a:off x="1652810" y="-82770"/>
          <a:ext cx="1067880" cy="1067880"/>
        </a:xfrm>
        <a:prstGeom prst="ellipse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effectLst/>
              <a:latin typeface="Calibri"/>
              <a:ea typeface="+mn-ea"/>
              <a:cs typeface="+mn-cs"/>
            </a:rPr>
            <a:t>Compras</a:t>
          </a:r>
          <a:endParaRPr lang="es-MX" sz="1200" b="1" kern="1200" noProof="0" dirty="0">
            <a:effectLst/>
            <a:latin typeface="Calibri"/>
            <a:ea typeface="+mn-ea"/>
            <a:cs typeface="+mn-cs"/>
          </a:endParaRPr>
        </a:p>
      </dsp:txBody>
      <dsp:txXfrm>
        <a:off x="1652810" y="-82770"/>
        <a:ext cx="1067880" cy="1067880"/>
      </dsp:txXfrm>
    </dsp:sp>
    <dsp:sp modelId="{81FEF980-58FA-426F-B29E-2C9F920B777D}">
      <dsp:nvSpPr>
        <dsp:cNvPr id="0" name=""/>
        <dsp:cNvSpPr/>
      </dsp:nvSpPr>
      <dsp:spPr>
        <a:xfrm>
          <a:off x="2872279" y="621290"/>
          <a:ext cx="1067880" cy="1067880"/>
        </a:xfrm>
        <a:prstGeom prst="ellipse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effectLst/>
              <a:latin typeface="Calibri"/>
              <a:ea typeface="+mn-ea"/>
              <a:cs typeface="+mn-cs"/>
            </a:rPr>
            <a:t>Negociación de Contratos </a:t>
          </a:r>
          <a:r>
            <a:rPr lang="es-MX" sz="1200" b="1" kern="1200" spc="0" noProof="0" dirty="0" smtClean="0">
              <a:effectLst/>
              <a:latin typeface="Calibri"/>
              <a:ea typeface="+mn-ea"/>
              <a:cs typeface="+mn-cs"/>
            </a:rPr>
            <a:t>Preparato</a:t>
          </a:r>
          <a:r>
            <a:rPr lang="es-MX" sz="1200" b="1" kern="1200" spc="-150" noProof="0" dirty="0" smtClean="0">
              <a:effectLst/>
              <a:latin typeface="Calibri"/>
              <a:ea typeface="+mn-ea"/>
              <a:cs typeface="+mn-cs"/>
            </a:rPr>
            <a:t>rios</a:t>
          </a:r>
          <a:endParaRPr lang="es-MX" sz="1200" b="1" kern="1200" spc="-150" noProof="0" dirty="0">
            <a:effectLst/>
            <a:latin typeface="Calibri"/>
            <a:ea typeface="+mn-ea"/>
            <a:cs typeface="+mn-cs"/>
          </a:endParaRPr>
        </a:p>
      </dsp:txBody>
      <dsp:txXfrm>
        <a:off x="2872279" y="621290"/>
        <a:ext cx="1067880" cy="1067880"/>
      </dsp:txXfrm>
    </dsp:sp>
    <dsp:sp modelId="{113BB7B9-98C9-45B8-B5AF-19A6623E29BC}">
      <dsp:nvSpPr>
        <dsp:cNvPr id="0" name=""/>
        <dsp:cNvSpPr/>
      </dsp:nvSpPr>
      <dsp:spPr>
        <a:xfrm>
          <a:off x="2872279" y="2029413"/>
          <a:ext cx="1067880" cy="1067880"/>
        </a:xfrm>
        <a:prstGeom prst="ellipse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spc="-150" noProof="0" dirty="0" err="1" smtClean="0">
              <a:effectLst/>
              <a:latin typeface="Calibri"/>
              <a:ea typeface="+mn-ea"/>
              <a:cs typeface="+mn-cs"/>
            </a:rPr>
            <a:t>Ex</a:t>
          </a:r>
          <a:r>
            <a:rPr lang="es-MX" sz="1200" b="1" kern="1200" noProof="0" dirty="0" err="1" smtClean="0">
              <a:effectLst/>
              <a:latin typeface="Calibri"/>
              <a:ea typeface="+mn-ea"/>
              <a:cs typeface="+mn-cs"/>
            </a:rPr>
            <a:t>peditac</a:t>
          </a:r>
          <a:r>
            <a:rPr lang="es-MX" sz="1200" b="1" kern="1200" spc="-150" noProof="0" dirty="0" err="1" smtClean="0">
              <a:effectLst/>
              <a:latin typeface="Calibri"/>
              <a:ea typeface="+mn-ea"/>
              <a:cs typeface="+mn-cs"/>
            </a:rPr>
            <a:t>ión</a:t>
          </a:r>
          <a:r>
            <a:rPr lang="es-MX" sz="1200" b="1" kern="1200" noProof="0" dirty="0" smtClean="0">
              <a:effectLst/>
              <a:latin typeface="Calibri"/>
              <a:ea typeface="+mn-ea"/>
              <a:cs typeface="+mn-cs"/>
            </a:rPr>
            <a:t> e Inspección</a:t>
          </a:r>
          <a:endParaRPr lang="es-MX" sz="1200" b="1" kern="1200" noProof="0" dirty="0">
            <a:effectLst/>
            <a:latin typeface="Calibri"/>
            <a:ea typeface="+mn-ea"/>
            <a:cs typeface="+mn-cs"/>
          </a:endParaRPr>
        </a:p>
      </dsp:txBody>
      <dsp:txXfrm>
        <a:off x="2872279" y="2029413"/>
        <a:ext cx="1067880" cy="1067880"/>
      </dsp:txXfrm>
    </dsp:sp>
    <dsp:sp modelId="{62E76BC7-703C-4AAA-81DF-A92B640F403A}">
      <dsp:nvSpPr>
        <dsp:cNvPr id="0" name=""/>
        <dsp:cNvSpPr/>
      </dsp:nvSpPr>
      <dsp:spPr>
        <a:xfrm>
          <a:off x="1652810" y="2733474"/>
          <a:ext cx="1067880" cy="1067880"/>
        </a:xfrm>
        <a:prstGeom prst="ellipse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smtClean="0">
              <a:effectLst/>
              <a:latin typeface="Calibri"/>
              <a:ea typeface="+mn-ea"/>
              <a:cs typeface="+mn-cs"/>
            </a:rPr>
            <a:t>Logística y Aduanas</a:t>
          </a:r>
          <a:endParaRPr lang="es-MX" sz="1200" b="1" kern="1200" noProof="0">
            <a:effectLst/>
            <a:latin typeface="Calibri"/>
            <a:ea typeface="+mn-ea"/>
            <a:cs typeface="+mn-cs"/>
          </a:endParaRPr>
        </a:p>
      </dsp:txBody>
      <dsp:txXfrm>
        <a:off x="1652810" y="2733474"/>
        <a:ext cx="1067880" cy="1067880"/>
      </dsp:txXfrm>
    </dsp:sp>
    <dsp:sp modelId="{DC50C723-2E0E-45A8-B458-C8A5C2174090}">
      <dsp:nvSpPr>
        <dsp:cNvPr id="0" name=""/>
        <dsp:cNvSpPr/>
      </dsp:nvSpPr>
      <dsp:spPr>
        <a:xfrm>
          <a:off x="408345" y="1997524"/>
          <a:ext cx="1117869" cy="1131659"/>
        </a:xfrm>
        <a:prstGeom prst="ellipse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effectLst/>
              <a:latin typeface="Calibri"/>
              <a:ea typeface="+mn-ea"/>
              <a:cs typeface="+mn-cs"/>
            </a:rPr>
            <a:t>Facturación, Financiamiento y Pagos</a:t>
          </a:r>
          <a:endParaRPr lang="es-MX" sz="1200" b="1" kern="1200" noProof="0" dirty="0">
            <a:effectLst/>
            <a:latin typeface="Calibri"/>
            <a:ea typeface="+mn-ea"/>
            <a:cs typeface="+mn-cs"/>
          </a:endParaRPr>
        </a:p>
      </dsp:txBody>
      <dsp:txXfrm>
        <a:off x="408345" y="1997524"/>
        <a:ext cx="1117869" cy="1131659"/>
      </dsp:txXfrm>
    </dsp:sp>
    <dsp:sp modelId="{691F4BFD-3C3E-4C86-A3A2-61D4DFD81B5A}">
      <dsp:nvSpPr>
        <dsp:cNvPr id="0" name=""/>
        <dsp:cNvSpPr/>
      </dsp:nvSpPr>
      <dsp:spPr>
        <a:xfrm>
          <a:off x="433443" y="621290"/>
          <a:ext cx="1067673" cy="1067880"/>
        </a:xfrm>
        <a:prstGeom prst="ellipse">
          <a:avLst/>
        </a:prstGeom>
        <a:solidFill>
          <a:srgbClr val="0080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noProof="0" dirty="0" smtClean="0">
              <a:effectLst/>
              <a:latin typeface="Calibri"/>
              <a:ea typeface="+mn-ea"/>
              <a:cs typeface="+mn-cs"/>
            </a:rPr>
            <a:t>Directorio de </a:t>
          </a:r>
          <a:r>
            <a:rPr lang="es-MX" sz="1200" b="1" kern="1200" spc="0" noProof="0" dirty="0" smtClean="0">
              <a:effectLst/>
              <a:latin typeface="Calibri"/>
              <a:ea typeface="+mn-ea"/>
              <a:cs typeface="+mn-cs"/>
            </a:rPr>
            <a:t>Proveedo</a:t>
          </a:r>
          <a:r>
            <a:rPr lang="es-MX" sz="1200" b="1" kern="1200" spc="-150" noProof="0" dirty="0" smtClean="0">
              <a:effectLst/>
              <a:latin typeface="Calibri"/>
              <a:ea typeface="+mn-ea"/>
              <a:cs typeface="+mn-cs"/>
            </a:rPr>
            <a:t>re</a:t>
          </a:r>
          <a:r>
            <a:rPr lang="es-MX" sz="1200" b="1" kern="1200" spc="0" noProof="0" dirty="0" smtClean="0">
              <a:effectLst/>
              <a:latin typeface="Calibri"/>
              <a:ea typeface="+mn-ea"/>
              <a:cs typeface="+mn-cs"/>
            </a:rPr>
            <a:t>s</a:t>
          </a:r>
          <a:endParaRPr lang="es-MX" sz="1200" b="1" kern="1200" spc="0" noProof="0" dirty="0">
            <a:effectLst/>
            <a:latin typeface="Calibri"/>
            <a:ea typeface="+mn-ea"/>
            <a:cs typeface="+mn-cs"/>
          </a:endParaRPr>
        </a:p>
      </dsp:txBody>
      <dsp:txXfrm>
        <a:off x="433443" y="621290"/>
        <a:ext cx="1067673" cy="106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C31BD6-49E5-D441-83A5-46F5C86F852A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4A3FE8-A66A-7A4B-B839-5B111B2EDDB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40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D11911-C723-B94D-94F0-88938DFF7363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393B53-AA16-5649-BAD4-94E8BC171A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953"/>
            <a:ext cx="3008313" cy="562976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5953"/>
            <a:ext cx="5111750" cy="500021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ahoma"/>
                <a:cs typeface="Tahoma"/>
              </a:defRPr>
            </a:lvl1pPr>
            <a:lvl2pPr>
              <a:defRPr sz="2800">
                <a:latin typeface="Tahoma"/>
                <a:cs typeface="Tahoma"/>
              </a:defRPr>
            </a:lvl2pPr>
            <a:lvl3pPr>
              <a:defRPr sz="2400">
                <a:latin typeface="Tahoma"/>
                <a:cs typeface="Tahoma"/>
              </a:defRPr>
            </a:lvl3pPr>
            <a:lvl4pPr>
              <a:defRPr sz="2000">
                <a:latin typeface="Tahoma"/>
                <a:cs typeface="Tahoma"/>
              </a:defRPr>
            </a:lvl4pPr>
            <a:lvl5pPr>
              <a:defRPr sz="2000">
                <a:latin typeface="Tahoma"/>
                <a:cs typeface="Tahom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88929"/>
            <a:ext cx="3008313" cy="4437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943"/>
            <a:ext cx="8229600" cy="798641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2584"/>
            <a:ext cx="8229600" cy="427357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7961"/>
            <a:ext cx="2057400" cy="4928202"/>
          </a:xfrm>
          <a:prstGeom prst="rect">
            <a:avLst/>
          </a:prstGeom>
        </p:spPr>
        <p:txBody>
          <a:bodyPr vert="eaVert"/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7961"/>
            <a:ext cx="6019800" cy="492820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2296"/>
            <a:ext cx="8229600" cy="1033272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2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DFEF7B-B663-4729-B269-A36C6F5FBE1D}" type="datetimeFigureOut">
              <a:rPr lang="en-US"/>
              <a:pPr>
                <a:defRPr/>
              </a:pPr>
              <a:t>4/1/2014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48F4DE-0EE4-49AE-A4E9-437F008554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0678"/>
            <a:ext cx="8229600" cy="48254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948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C8EC0-F6D3-2549-B770-BEBC1FC15ED4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7620C-A06A-984C-B4F0-417D1459B7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22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3579"/>
            <a:ext cx="8229600" cy="61826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576"/>
            <a:ext cx="8229600" cy="4345587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/>
                <a:cs typeface="Tahom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934"/>
            <a:ext cx="8229600" cy="651728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1862"/>
            <a:ext cx="4038600" cy="42343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/>
                <a:cs typeface="Tahoma"/>
              </a:defRPr>
            </a:lvl1pPr>
            <a:lvl2pPr>
              <a:defRPr sz="24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1800">
                <a:latin typeface="Tahoma"/>
                <a:cs typeface="Tahoma"/>
              </a:defRPr>
            </a:lvl4pPr>
            <a:lvl5pPr>
              <a:defRPr sz="18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1862"/>
            <a:ext cx="4038600" cy="42343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/>
                <a:cs typeface="Tahoma"/>
              </a:defRPr>
            </a:lvl1pPr>
            <a:lvl2pPr>
              <a:defRPr sz="2400">
                <a:latin typeface="Tahoma"/>
                <a:cs typeface="Tahoma"/>
              </a:defRPr>
            </a:lvl2pPr>
            <a:lvl3pPr>
              <a:defRPr sz="2000">
                <a:latin typeface="Tahoma"/>
                <a:cs typeface="Tahoma"/>
              </a:defRPr>
            </a:lvl3pPr>
            <a:lvl4pPr>
              <a:defRPr sz="1800">
                <a:latin typeface="Tahoma"/>
                <a:cs typeface="Tahoma"/>
              </a:defRPr>
            </a:lvl4pPr>
            <a:lvl5pPr>
              <a:defRPr sz="18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9767"/>
            <a:ext cx="8229600" cy="60225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86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661"/>
            <a:ext cx="4040188" cy="36255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6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586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661"/>
            <a:ext cx="4041775" cy="36255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/>
                <a:cs typeface="Tahoma"/>
              </a:defRPr>
            </a:lvl1pPr>
            <a:lvl2pPr>
              <a:defRPr sz="2000">
                <a:latin typeface="Tahoma"/>
                <a:cs typeface="Tahoma"/>
              </a:defRPr>
            </a:lvl2pPr>
            <a:lvl3pPr>
              <a:defRPr sz="1800">
                <a:latin typeface="Tahoma"/>
                <a:cs typeface="Tahoma"/>
              </a:defRPr>
            </a:lvl3pPr>
            <a:lvl4pPr>
              <a:defRPr sz="1600">
                <a:latin typeface="Tahoma"/>
                <a:cs typeface="Tahoma"/>
              </a:defRPr>
            </a:lvl4pPr>
            <a:lvl5pPr>
              <a:defRPr sz="16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474"/>
            <a:ext cx="8229600" cy="79574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49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pPr algn="r"/>
            <a:fld id="{B4284A0F-330D-0142-B4B2-29B63C0F8226}" type="datetimeFigureOut">
              <a:rPr lang="en-US" smtClean="0"/>
              <a:pPr algn="r"/>
              <a:t>4/1/2014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349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2461" y="6434902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latin typeface="Tahoma"/>
                <a:cs typeface="Tahoma"/>
              </a:defRPr>
            </a:lvl1pPr>
          </a:lstStyle>
          <a:p>
            <a:fld id="{9FB8050B-F3D9-0E4D-84C5-7F61839ED17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0" y="6115792"/>
            <a:ext cx="2066306" cy="742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Imagen 1" descr="image00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3" y="6200107"/>
            <a:ext cx="1496291" cy="57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2" r:id="rId12"/>
    <p:sldLayoutId id="2147483691" r:id="rId13"/>
    <p:sldLayoutId id="214748369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upplier-registration@pemexprocurement.com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mendoza@pemexprocurement.com" TargetMode="External"/><Relationship Id="rId2" Type="http://schemas.openxmlformats.org/officeDocument/2006/relationships/hyperlink" Target="mailto:gescobar@pemexprocurement.com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56" y="6024945"/>
            <a:ext cx="1448790" cy="5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06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0026" y="1323056"/>
            <a:ext cx="7303325" cy="2073288"/>
          </a:xfrm>
        </p:spPr>
        <p:txBody>
          <a:bodyPr/>
          <a:lstStyle/>
          <a:p>
            <a:pPr marL="0" indent="0" algn="just">
              <a:buNone/>
            </a:pPr>
            <a:r>
              <a:rPr lang="es-E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PEMEX </a:t>
            </a:r>
            <a:r>
              <a:rPr lang="es-ES" sz="1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Procurement</a:t>
            </a:r>
            <a:r>
              <a:rPr lang="es-E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International, Inc. 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 una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 filial </a:t>
            </a:r>
            <a:r>
              <a:rPr lang="es-E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100%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s-E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ropiedad de Petróleos Mexicanos (PEMEX)</a:t>
            </a:r>
          </a:p>
          <a:p>
            <a:pPr marL="0" indent="0" algn="just">
              <a:buNone/>
            </a:pPr>
            <a:r>
              <a:rPr lang="es-ES" sz="1800" dirty="0" smtClean="0">
                <a:latin typeface="Calibri" pitchFamily="34" charset="0"/>
                <a:cs typeface="Calibri" pitchFamily="34" charset="0"/>
              </a:rPr>
              <a:t>Es parte de la estructura operativa de la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Dirección Corporativa de Procura y Abastecimiento</a:t>
            </a:r>
            <a:endParaRPr lang="es-ES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MX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Brinda </a:t>
            </a:r>
            <a:r>
              <a:rPr lang="es-MX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servicios  integrales de proveeduría </a:t>
            </a:r>
            <a:r>
              <a:rPr lang="es-MX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 bienes y servicios de importación </a:t>
            </a:r>
            <a:r>
              <a:rPr lang="es-MX" sz="1800" dirty="0">
                <a:latin typeface="Calibri" pitchFamily="34" charset="0"/>
                <a:cs typeface="Calibri" pitchFamily="34" charset="0"/>
              </a:rPr>
              <a:t>para PEMEX y sus Organismos Subsidiarios.</a:t>
            </a:r>
          </a:p>
          <a:p>
            <a:pPr marL="0" indent="0" algn="just">
              <a:buNone/>
            </a:pPr>
            <a:endParaRPr lang="es-MX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MX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s-ES" sz="160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605675" y="2695068"/>
            <a:ext cx="4310743" cy="2556045"/>
            <a:chOff x="1544914" y="2961677"/>
            <a:chExt cx="6050478" cy="3408407"/>
          </a:xfrm>
        </p:grpSpPr>
        <p:grpSp>
          <p:nvGrpSpPr>
            <p:cNvPr id="8" name="7 Grupo"/>
            <p:cNvGrpSpPr/>
            <p:nvPr/>
          </p:nvGrpSpPr>
          <p:grpSpPr>
            <a:xfrm>
              <a:off x="1544914" y="2961677"/>
              <a:ext cx="6050478" cy="3408407"/>
              <a:chOff x="1544914" y="2961677"/>
              <a:chExt cx="6050478" cy="3408407"/>
            </a:xfrm>
          </p:grpSpPr>
          <p:pic>
            <p:nvPicPr>
              <p:cNvPr id="10" name="Picture 31" descr="10216338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865950" y="2961677"/>
                <a:ext cx="3408407" cy="34084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grpSp>
            <p:nvGrpSpPr>
              <p:cNvPr id="11" name="10 Grupo"/>
              <p:cNvGrpSpPr/>
              <p:nvPr/>
            </p:nvGrpSpPr>
            <p:grpSpPr>
              <a:xfrm>
                <a:off x="1544914" y="3070307"/>
                <a:ext cx="5923499" cy="3191147"/>
                <a:chOff x="1544914" y="3070307"/>
                <a:chExt cx="5923499" cy="3191147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4914" y="3070307"/>
                  <a:ext cx="5923499" cy="31911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31" descr="10216338.png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rcRect l="26213" t="37381" r="37204" b="31611"/>
                <a:stretch/>
              </p:blipFill>
              <p:spPr>
                <a:xfrm>
                  <a:off x="3752604" y="4203865"/>
                  <a:ext cx="1246908" cy="105690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</p:grpSp>
          <p:sp>
            <p:nvSpPr>
              <p:cNvPr id="12" name="11 Rectángulo"/>
              <p:cNvSpPr/>
              <p:nvPr/>
            </p:nvSpPr>
            <p:spPr>
              <a:xfrm>
                <a:off x="5931987" y="4971708"/>
                <a:ext cx="1663405" cy="1958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s-MX"/>
              </a:p>
            </p:txBody>
          </p:sp>
        </p:grpSp>
        <p:pic>
          <p:nvPicPr>
            <p:cNvPr id="9" name="Picture 2" descr="https://mail-attachment.googleusercontent.com/attachment/u/0/?saduie=AG9B_P-XoY8zKuxr9FJPKDxIUzsQ&amp;attid=0.1&amp;disp=emb&amp;view=att&amp;th=142c53b29bb91cad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067" t="-1" r="30289" b="-265"/>
            <a:stretch/>
          </p:blipFill>
          <p:spPr bwMode="auto">
            <a:xfrm>
              <a:off x="3752604" y="4474232"/>
              <a:ext cx="1270658" cy="50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251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1138335"/>
              </p:ext>
            </p:extLst>
          </p:nvPr>
        </p:nvGraphicFramePr>
        <p:xfrm>
          <a:off x="936013" y="1514868"/>
          <a:ext cx="4348506" cy="371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5527537" y="1659793"/>
            <a:ext cx="2921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SzPct val="120000"/>
              <a:buFont typeface="Arial" pitchFamily="34" charset="0"/>
              <a:buChar char="•"/>
            </a:pPr>
            <a:r>
              <a:rPr lang="es-MX" sz="13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PPI </a:t>
            </a:r>
            <a:r>
              <a:rPr lang="es-MX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brinda servicios de procura internacional que facilitan al Grupo PEMEX la contratación de bienes y servicios con empresas extranjeras.</a:t>
            </a:r>
          </a:p>
          <a:p>
            <a:pPr marL="285750" indent="-285750" eaLnBrk="1" hangingPunct="1">
              <a:buSzPct val="120000"/>
              <a:buFont typeface="Arial" pitchFamily="34" charset="0"/>
              <a:buChar char="•"/>
            </a:pPr>
            <a:endParaRPr lang="es-MX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eaLnBrk="1" hangingPunct="1">
              <a:buSzPct val="120000"/>
              <a:buFont typeface="Arial" pitchFamily="34" charset="0"/>
              <a:buChar char="•"/>
            </a:pPr>
            <a:r>
              <a:rPr lang="es-MX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servicios de </a:t>
            </a:r>
            <a:r>
              <a:rPr lang="es-MX" sz="13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PPI </a:t>
            </a:r>
            <a:r>
              <a:rPr lang="es-MX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permiten que el Grupo PEMEX emita órdenes directamente a los proveedores primarios, fabricantes y/o titulares de tecnología.</a:t>
            </a:r>
          </a:p>
          <a:p>
            <a:pPr eaLnBrk="1" hangingPunct="1">
              <a:buSzPct val="120000"/>
            </a:pPr>
            <a:endParaRPr lang="es-MX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eaLnBrk="1" hangingPunct="1">
              <a:buSzPct val="120000"/>
              <a:buFont typeface="Arial" pitchFamily="34" charset="0"/>
              <a:buChar char="•"/>
            </a:pPr>
            <a:r>
              <a:rPr lang="es-MX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Modelo de Negocio de </a:t>
            </a:r>
            <a:r>
              <a:rPr lang="es-MX" sz="13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PPI </a:t>
            </a:r>
            <a:r>
              <a:rPr lang="es-MX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abraca el proceso de procura de punta a punta.</a:t>
            </a:r>
            <a:endParaRPr lang="es-MX" sz="13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526" y="1027392"/>
            <a:ext cx="7772400" cy="6418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2400" b="1" dirty="0" smtClean="0">
                <a:solidFill>
                  <a:srgbClr val="C8011E"/>
                </a:solidFill>
                <a:latin typeface="Tahoma"/>
                <a:cs typeface="Tahoma"/>
              </a:rPr>
              <a:t>Nuestros Servicios</a:t>
            </a:r>
            <a:endParaRPr lang="en-US" sz="2400" b="1" dirty="0">
              <a:solidFill>
                <a:srgbClr val="C8011E"/>
              </a:solidFill>
              <a:latin typeface="Tahoma"/>
              <a:cs typeface="Tahoma"/>
            </a:endParaRPr>
          </a:p>
        </p:txBody>
      </p:sp>
      <p:sp>
        <p:nvSpPr>
          <p:cNvPr id="6" name="Round Diagonal Corner Rectangle 20"/>
          <p:cNvSpPr/>
          <p:nvPr/>
        </p:nvSpPr>
        <p:spPr>
          <a:xfrm>
            <a:off x="6405555" y="5700864"/>
            <a:ext cx="2596551" cy="474311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/>
              <a:t>Licitaciones Públicas Internacionales</a:t>
            </a:r>
          </a:p>
        </p:txBody>
      </p:sp>
      <p:sp>
        <p:nvSpPr>
          <p:cNvPr id="7" name="Round Diagonal Corner Rectangle 21"/>
          <p:cNvSpPr/>
          <p:nvPr/>
        </p:nvSpPr>
        <p:spPr>
          <a:xfrm>
            <a:off x="3329499" y="5700863"/>
            <a:ext cx="2596551" cy="474311"/>
          </a:xfrm>
          <a:prstGeom prst="round2Diag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Invitación restringida a cuando menos 3 Proveedores</a:t>
            </a:r>
            <a:endParaRPr lang="es-ES" sz="1400" b="1" dirty="0"/>
          </a:p>
        </p:txBody>
      </p:sp>
      <p:sp>
        <p:nvSpPr>
          <p:cNvPr id="8" name="Round Diagonal Corner Rectangle 22"/>
          <p:cNvSpPr/>
          <p:nvPr/>
        </p:nvSpPr>
        <p:spPr>
          <a:xfrm>
            <a:off x="242526" y="5700864"/>
            <a:ext cx="2596551" cy="474311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Adjudicación Directa</a:t>
            </a:r>
            <a:endParaRPr lang="es-ES" sz="1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0994" y="5339576"/>
            <a:ext cx="8317128" cy="45856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1600" b="1" dirty="0" smtClean="0">
                <a:solidFill>
                  <a:srgbClr val="C8011E"/>
                </a:solidFill>
                <a:latin typeface="Tahoma"/>
                <a:cs typeface="Tahoma"/>
              </a:rPr>
              <a:t>Procedimientos de Contratación a Través de PPI</a:t>
            </a:r>
            <a:endParaRPr lang="en-US" sz="1600" b="1" dirty="0" smtClean="0">
              <a:solidFill>
                <a:srgbClr val="C8011E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262FD62D-B13E-4A80-A20A-CEC9F96F06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127" y="1857626"/>
            <a:ext cx="8229600" cy="48780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Metodología de Abastecimiento Estratégico para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definir los Términos y Condiciones que se utilizarán para facilitar el suministro de bienes y servicios de importación directa para Pemex y sus Organismos Subsidiarios</a:t>
            </a: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712788" lvl="2" indent="-255588" algn="just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Los Contratos Preparatorios son formalizados  con:</a:t>
            </a:r>
            <a:endParaRPr lang="en-US" sz="1600" baseline="300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</a:endParaRPr>
          </a:p>
          <a:p>
            <a:pPr marL="1169988" lvl="5" indent="-255588" algn="just">
              <a:buSzPct val="100000"/>
              <a:buFont typeface="+mj-lt"/>
              <a:buAutoNum type="alphaLcParenR"/>
              <a:defRPr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ueños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exclusivos de los Derechos de Propiedad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Industrial o Intelectual</a:t>
            </a:r>
          </a:p>
          <a:p>
            <a:pPr marL="1169988" lvl="5" indent="-255588" algn="just">
              <a:buSzPct val="100000"/>
              <a:buFont typeface="+mj-lt"/>
              <a:buAutoNum type="alphaLcParenR"/>
              <a:defRPr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Fabricantes Originales de Equipo</a:t>
            </a:r>
          </a:p>
          <a:p>
            <a:pPr marL="1169988" lvl="5" indent="-255588" algn="just">
              <a:buSzPct val="100000"/>
              <a:buFont typeface="+mj-lt"/>
              <a:buAutoNum type="alphaLcParenR"/>
              <a:defRPr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Proveedores Únicos.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712788" lvl="2" indent="-255588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Contienen una promesa unilateral de venta del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proveedor siendo no obligatorio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para el comprador (PEMEX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 su uso. </a:t>
            </a:r>
          </a:p>
          <a:p>
            <a:pPr indent="-238125" algn="just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endParaRPr lang="es-MX" sz="165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5366" y="1266437"/>
            <a:ext cx="3898824" cy="369332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s-ES" sz="2400" b="1" dirty="0" smtClean="0">
                <a:solidFill>
                  <a:srgbClr val="C8011E"/>
                </a:solidFill>
                <a:latin typeface="Tahoma"/>
                <a:cs typeface="Tahoma"/>
              </a:rPr>
              <a:t>Contratos Preparatorios</a:t>
            </a:r>
            <a:endParaRPr lang="es-ES" sz="1100" dirty="0">
              <a:solidFill>
                <a:srgbClr val="515151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074" y="4565959"/>
            <a:ext cx="823042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MX" sz="1400" b="1" dirty="0">
                <a:solidFill>
                  <a:srgbClr val="002060"/>
                </a:solidFill>
              </a:rPr>
              <a:t>Los Contratos Preparatorios reconocen el valor de la agregación de la demanda de PEMEX, ofreciendo descuentos </a:t>
            </a:r>
            <a:r>
              <a:rPr lang="es-MX" sz="1400" b="1" dirty="0" smtClean="0">
                <a:solidFill>
                  <a:srgbClr val="002060"/>
                </a:solidFill>
              </a:rPr>
              <a:t>directos </a:t>
            </a:r>
            <a:r>
              <a:rPr lang="es-MX" sz="1400" b="1" dirty="0">
                <a:solidFill>
                  <a:srgbClr val="002060"/>
                </a:solidFill>
              </a:rPr>
              <a:t>y por </a:t>
            </a:r>
            <a:r>
              <a:rPr lang="es-MX" sz="1400" b="1" dirty="0" smtClean="0">
                <a:solidFill>
                  <a:srgbClr val="002060"/>
                </a:solidFill>
              </a:rPr>
              <a:t>volumen </a:t>
            </a:r>
            <a:r>
              <a:rPr lang="es-ES" sz="1400" b="1" dirty="0">
                <a:solidFill>
                  <a:srgbClr val="002060"/>
                </a:solidFill>
              </a:rPr>
              <a:t>anual de contratación</a:t>
            </a:r>
            <a:r>
              <a:rPr lang="es-ES" sz="1400" b="1" dirty="0" smtClean="0">
                <a:solidFill>
                  <a:srgbClr val="002060"/>
                </a:solidFill>
              </a:rPr>
              <a:t>.</a:t>
            </a:r>
          </a:p>
          <a:p>
            <a:pPr algn="just" eaLnBrk="1" hangingPunct="1"/>
            <a:endParaRPr lang="es-ES" sz="1400" b="1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s-ES" sz="1400" b="1" dirty="0" smtClean="0">
                <a:solidFill>
                  <a:srgbClr val="002060"/>
                </a:solidFill>
              </a:rPr>
              <a:t>Este modelo contractual de alianza con proveedores busca optimizar y hacer eficiente la relación para la generación de valor entre ambas partes.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0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7193" y="2224943"/>
            <a:ext cx="8967349" cy="3771655"/>
            <a:chOff x="57193" y="2224943"/>
            <a:chExt cx="8967349" cy="377165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93" y="4051496"/>
              <a:ext cx="1945102" cy="1945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0800000" flipV="1">
              <a:off x="666299" y="2972299"/>
              <a:ext cx="3566160" cy="596473"/>
            </a:xfrm>
            <a:prstGeom prst="rect">
              <a:avLst/>
            </a:prstGeom>
            <a:solidFill>
              <a:srgbClr val="0066CC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35" tIns="45718" rIns="91435" bIns="45718" anchor="ctr" anchorCtr="0"/>
            <a:lstStyle>
              <a:defPPr>
                <a:defRPr lang="en-US"/>
              </a:defPPr>
              <a:lvl1pPr lvl="0" algn="ctr">
                <a:defRPr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en-US" dirty="0"/>
                <a:t>2.- </a:t>
              </a:r>
              <a:r>
                <a:rPr lang="en-US" dirty="0" err="1"/>
                <a:t>Servicios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0800000" flipV="1">
              <a:off x="359253" y="3753258"/>
              <a:ext cx="3566160" cy="596473"/>
            </a:xfrm>
            <a:prstGeom prst="rect">
              <a:avLst/>
            </a:pr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35" tIns="45718" rIns="91435" bIns="45718" anchor="ctr" anchorCtr="0"/>
            <a:lstStyle>
              <a:defPPr>
                <a:defRPr lang="en-US"/>
              </a:defPPr>
              <a:lvl1pPr lvl="0" algn="ctr">
                <a:defRPr sz="2400" b="1">
                  <a:solidFill>
                    <a:schemeClr val="tx2">
                      <a:lumMod val="75000"/>
                    </a:schemeClr>
                  </a:solidFill>
                  <a:latin typeface="+mn-lt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4.-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Servicios</a:t>
              </a:r>
              <a:r>
                <a:rPr 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Relacionados</a:t>
              </a:r>
              <a:r>
                <a:rPr lang="en-US" sz="1800" dirty="0" smtClean="0">
                  <a:solidFill>
                    <a:schemeClr val="bg1"/>
                  </a:solidFill>
                </a:rPr>
                <a:t> con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Obra</a:t>
              </a:r>
              <a:r>
                <a:rPr lang="en-US" sz="1800" dirty="0" smtClean="0">
                  <a:solidFill>
                    <a:schemeClr val="bg1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Pública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0800000" flipV="1">
              <a:off x="2751937" y="2224943"/>
              <a:ext cx="3566160" cy="596473"/>
            </a:xfrm>
            <a:prstGeom prst="rect">
              <a:avLst/>
            </a:pr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35" tIns="45718" rIns="91435" bIns="45718" anchor="ctr" anchorCtr="0"/>
            <a:lstStyle>
              <a:defPPr>
                <a:defRPr lang="en-US"/>
              </a:defPPr>
              <a:lvl1pPr lvl="0" algn="ctr">
                <a:defRPr sz="2400" b="1">
                  <a:solidFill>
                    <a:schemeClr val="tx2">
                      <a:lumMod val="75000"/>
                    </a:schemeClr>
                  </a:solidFill>
                  <a:latin typeface="+mn-lt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1.-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Refaccionamiento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0800000" flipV="1">
              <a:off x="4848155" y="2993185"/>
              <a:ext cx="3566160" cy="596473"/>
            </a:xfrm>
            <a:prstGeom prst="rect">
              <a:avLst/>
            </a:prstGeom>
            <a:solidFill>
              <a:srgbClr val="0066CC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35" tIns="45718" rIns="91435" bIns="45718" anchor="ctr" anchorCtr="0"/>
            <a:lstStyle>
              <a:defPPr>
                <a:defRPr lang="en-US"/>
              </a:defPPr>
              <a:lvl1pPr lvl="0" algn="ctr">
                <a:defRPr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en-US" dirty="0"/>
                <a:t>3.- </a:t>
              </a:r>
              <a:r>
                <a:rPr lang="en-US" dirty="0" err="1"/>
                <a:t>Bienes</a:t>
              </a:r>
              <a:r>
                <a:rPr lang="en-US" dirty="0"/>
                <a:t> y </a:t>
              </a:r>
              <a:r>
                <a:rPr lang="en-US" dirty="0" err="1"/>
                <a:t>Servicios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 rot="10800000" flipV="1">
              <a:off x="5458382" y="4543751"/>
              <a:ext cx="3566160" cy="596473"/>
            </a:xfrm>
            <a:prstGeom prst="rect">
              <a:avLst/>
            </a:prstGeom>
            <a:solidFill>
              <a:srgbClr val="0066CC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35" tIns="45718" rIns="91435" bIns="45718" anchor="ctr" anchorCtr="0"/>
            <a:lstStyle>
              <a:defPPr>
                <a:defRPr lang="en-US"/>
              </a:defPPr>
              <a:lvl1pPr lvl="0" algn="ctr">
                <a:defRPr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en-US" dirty="0"/>
                <a:t>7.- </a:t>
              </a:r>
              <a:r>
                <a:rPr lang="en-US" dirty="0" err="1" smtClean="0"/>
                <a:t>Licenciamiento</a:t>
              </a:r>
              <a:r>
                <a:rPr lang="en-US" dirty="0" smtClean="0"/>
                <a:t> de </a:t>
              </a:r>
              <a:r>
                <a:rPr lang="en-US" dirty="0" err="1" smtClean="0"/>
                <a:t>Tecnología</a:t>
              </a:r>
              <a:r>
                <a:rPr lang="en-US" dirty="0" smtClean="0"/>
                <a:t> de </a:t>
              </a:r>
              <a:r>
                <a:rPr lang="en-US" dirty="0" err="1" smtClean="0"/>
                <a:t>Proceso</a:t>
              </a:r>
              <a:r>
                <a:rPr lang="en-US" dirty="0" smtClean="0"/>
                <a:t> e </a:t>
              </a:r>
              <a:r>
                <a:rPr lang="en-US" dirty="0" err="1"/>
                <a:t>Ingeniería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0800000" flipV="1">
              <a:off x="57193" y="4533666"/>
              <a:ext cx="3566160" cy="596473"/>
            </a:xfrm>
            <a:prstGeom prst="rect">
              <a:avLst/>
            </a:prstGeom>
            <a:solidFill>
              <a:srgbClr val="0066CC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35" tIns="45718" rIns="91435" bIns="45718" anchor="ctr" anchorCtr="0"/>
            <a:lstStyle>
              <a:defPPr>
                <a:defRPr lang="en-US"/>
              </a:defPPr>
              <a:lvl1pPr lvl="0" algn="ctr">
                <a:defRPr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en-US" dirty="0"/>
                <a:t>6.- </a:t>
              </a:r>
              <a:r>
                <a:rPr lang="en-US" dirty="0" err="1"/>
                <a:t>Tecnologías</a:t>
              </a:r>
              <a:r>
                <a:rPr lang="en-US" dirty="0"/>
                <a:t> de </a:t>
              </a:r>
              <a:r>
                <a:rPr lang="en-US" dirty="0" err="1" smtClean="0"/>
                <a:t>Información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0800000" flipV="1">
              <a:off x="5151496" y="3750260"/>
              <a:ext cx="3566160" cy="596473"/>
            </a:xfrm>
            <a:prstGeom prst="rect">
              <a:avLst/>
            </a:prstGeom>
            <a:solidFill>
              <a:srgbClr val="00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1435" tIns="45718" rIns="91435" bIns="45718" anchor="ctr" anchorCtr="0"/>
            <a:lstStyle>
              <a:defPPr>
                <a:defRPr lang="en-US"/>
              </a:defPPr>
              <a:lvl1pPr lvl="0" algn="ctr">
                <a:defRPr sz="2400" b="1">
                  <a:solidFill>
                    <a:schemeClr val="tx2">
                      <a:lumMod val="75000"/>
                    </a:schemeClr>
                  </a:solidFill>
                  <a:latin typeface="+mn-lt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</a:defRPr>
              </a:lvl9pPr>
            </a:lstStyle>
            <a:p>
              <a:r>
                <a:rPr lang="en-US" sz="1800" dirty="0">
                  <a:solidFill>
                    <a:schemeClr val="bg1"/>
                  </a:solidFill>
                </a:rPr>
                <a:t>5.- </a:t>
              </a:r>
              <a:r>
                <a:rPr lang="en-US" sz="1800" dirty="0" err="1" smtClean="0">
                  <a:solidFill>
                    <a:schemeClr val="bg1"/>
                  </a:solidFill>
                </a:rPr>
                <a:t>Consumibles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67" y="1362451"/>
            <a:ext cx="8229600" cy="406970"/>
          </a:xfrm>
        </p:spPr>
        <p:txBody>
          <a:bodyPr lIns="64008" tIns="32004" rIns="64008" bIns="32004"/>
          <a:lstStyle/>
          <a:p>
            <a:r>
              <a:rPr lang="en-US" sz="2400" b="1" dirty="0" err="1" smtClean="0">
                <a:solidFill>
                  <a:srgbClr val="C8011E"/>
                </a:solidFill>
                <a:ea typeface="+mn-ea"/>
              </a:rPr>
              <a:t>Evolución</a:t>
            </a:r>
            <a:r>
              <a:rPr lang="en-US" sz="2400" b="1" dirty="0" smtClean="0">
                <a:solidFill>
                  <a:srgbClr val="C8011E"/>
                </a:solidFill>
                <a:ea typeface="+mn-ea"/>
              </a:rPr>
              <a:t> de </a:t>
            </a:r>
            <a:r>
              <a:rPr lang="en-US" sz="2400" b="1" dirty="0" err="1" smtClean="0">
                <a:solidFill>
                  <a:srgbClr val="C8011E"/>
                </a:solidFill>
                <a:ea typeface="+mn-ea"/>
              </a:rPr>
              <a:t>Contratos</a:t>
            </a:r>
            <a:r>
              <a:rPr lang="en-US" sz="2400" b="1" dirty="0" smtClean="0">
                <a:solidFill>
                  <a:srgbClr val="C8011E"/>
                </a:solidFill>
                <a:ea typeface="+mn-ea"/>
              </a:rPr>
              <a:t> </a:t>
            </a:r>
            <a:r>
              <a:rPr lang="en-US" sz="2400" b="1" dirty="0" err="1" smtClean="0">
                <a:solidFill>
                  <a:srgbClr val="C8011E"/>
                </a:solidFill>
                <a:ea typeface="+mn-ea"/>
              </a:rPr>
              <a:t>Preparatorios</a:t>
            </a:r>
            <a:endParaRPr lang="es-MX" sz="2400" b="1" dirty="0">
              <a:solidFill>
                <a:srgbClr val="C8011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7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262FD62D-B13E-4A80-A20A-CEC9F96F06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127" y="1471551"/>
            <a:ext cx="8229600" cy="23045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El Directorio de Proveedores </a:t>
            </a: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representa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una fuente única de información para los compradores de </a:t>
            </a: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bienes y/o servicios de importación a México de PEMEX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que ha sido cuidadosamente investigada y evaluada. </a:t>
            </a:r>
            <a:endParaRPr lang="es-MX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Todos los proveedores que se encuentran en el directorio son una fuente viable para satisfacer las necesidades de PEMEX sobre productos o servicios.</a:t>
            </a: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lvl="1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Los compradores y/o usuarios de Pemex utilizan nuestro Directorio para localizar proveedores por nombre, marca, tipo de producto que ofrece y/o compras anteriores.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5366" y="1081771"/>
            <a:ext cx="4115870" cy="369332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s-ES" sz="2400" b="1" dirty="0" smtClean="0">
                <a:solidFill>
                  <a:srgbClr val="C8011E"/>
                </a:solidFill>
                <a:latin typeface="Tahoma"/>
                <a:cs typeface="Tahoma"/>
              </a:rPr>
              <a:t>Directorio de Proveedores</a:t>
            </a:r>
            <a:endParaRPr lang="es-ES" sz="1100" dirty="0">
              <a:solidFill>
                <a:srgbClr val="515151"/>
              </a:solidFill>
              <a:latin typeface="Tahoma"/>
              <a:cs typeface="Tahoma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30364" y="4061107"/>
            <a:ext cx="84817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Pueden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solicitar </a:t>
            </a: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la inscripción </a:t>
            </a:r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en el Directorio de Proveedores Aprobados mediante el envío de una solicitud a </a:t>
            </a: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</a:rPr>
              <a:t>la siguiente dirección de correo electrónico:</a:t>
            </a:r>
          </a:p>
          <a:p>
            <a:endParaRPr lang="es-MX" sz="1600" b="1" dirty="0">
              <a:solidFill>
                <a:schemeClr val="tx2">
                  <a:lumMod val="75000"/>
                </a:schemeClr>
              </a:solidFill>
              <a:hlinkClick r:id="rId2"/>
            </a:endParaRPr>
          </a:p>
          <a:p>
            <a:pPr algn="ctr"/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supplier-registration@pemexprocurement.com</a:t>
            </a:r>
            <a:endParaRPr lang="es-MX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s-MX" dirty="0"/>
          </a:p>
          <a:p>
            <a:pPr marL="0" lvl="1"/>
            <a:r>
              <a:rPr lang="es-MX" sz="1600" b="1" dirty="0">
                <a:solidFill>
                  <a:schemeClr val="tx2">
                    <a:lumMod val="75000"/>
                  </a:schemeClr>
                </a:solidFill>
              </a:rPr>
              <a:t>Toda la información proporcionada por un proveedor es tratada con la máxima confidencialidad.</a:t>
            </a:r>
          </a:p>
        </p:txBody>
      </p:sp>
    </p:spTree>
    <p:extLst>
      <p:ext uri="{BB962C8B-B14F-4D97-AF65-F5344CB8AC3E}">
        <p14:creationId xmlns:p14="http://schemas.microsoft.com/office/powerpoint/2010/main" xmlns="" val="2882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262FD62D-B13E-4A80-A20A-CEC9F96F06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8854" y="1471551"/>
            <a:ext cx="8229600" cy="384859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Gustavo Escobar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Vicepresidente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Ejecutivo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Operaciones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hlinkClick r:id="rId2"/>
              </a:rPr>
              <a:t>gescobar@pemexprocurement.com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713 </a:t>
            </a:r>
            <a:r>
              <a:rPr lang="en-US" sz="1600">
                <a:solidFill>
                  <a:schemeClr val="tx2">
                    <a:lumMod val="75000"/>
                  </a:schemeClr>
                </a:solidFill>
                <a:latin typeface="+mn-lt"/>
              </a:rPr>
              <a:t>430 </a:t>
            </a:r>
            <a:r>
              <a:rPr lang="en-US" sz="16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3181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Raul Mendoza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Vicepresidente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Alianzas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con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Proveedores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hlinkClick r:id="rId3"/>
              </a:rPr>
              <a:t>rmendoza@pemexprocurement.com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713 430 3109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Carlos Cantu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Gerente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General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Cumplimiento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Contractual y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Directorio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Proveedores</a:t>
            </a:r>
            <a:endParaRPr lang="en-US" sz="16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ccantu@pemexprocurement.com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713 430 3129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PEMEX PROCUREMENT INTERNATIONAL, INC. 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Tel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+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1-713-430-3100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 Fax. +1-713-430-3220 </a:t>
            </a:r>
            <a:b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10344 Sam Houston Park Drive, Suite100 - Houston, Texas 77064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5366" y="1081771"/>
            <a:ext cx="3109184" cy="369332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s-ES" sz="2400" b="1" dirty="0" smtClean="0">
                <a:solidFill>
                  <a:srgbClr val="C8011E"/>
                </a:solidFill>
                <a:latin typeface="Tahoma"/>
                <a:cs typeface="Tahoma"/>
              </a:rPr>
              <a:t>Puntos de Contacto</a:t>
            </a:r>
            <a:endParaRPr lang="es-ES" sz="1100" dirty="0">
              <a:solidFill>
                <a:srgbClr val="51515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3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I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PPI PowerPoint Template</Template>
  <TotalTime>2577</TotalTime>
  <Words>490</Words>
  <Application>Microsoft Office PowerPoint</Application>
  <PresentationFormat>Presentación en pantalla (4:3)</PresentationFormat>
  <Paragraphs>83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PPI PowerPoint Template</vt:lpstr>
      <vt:lpstr>Content</vt:lpstr>
      <vt:lpstr>Diapositiva 1</vt:lpstr>
      <vt:lpstr>Diapositiva 2</vt:lpstr>
      <vt:lpstr>Diapositiva 3</vt:lpstr>
      <vt:lpstr>Diapositiva 4</vt:lpstr>
      <vt:lpstr>Evolución de Contratos Preparatorios</vt:lpstr>
      <vt:lpstr>Diapositiva 6</vt:lpstr>
      <vt:lpstr>Diapositiva 7</vt:lpstr>
    </vt:vector>
  </TitlesOfParts>
  <Company>Integrated Trade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Luna</dc:creator>
  <cp:lastModifiedBy>Aldo</cp:lastModifiedBy>
  <cp:revision>264</cp:revision>
  <cp:lastPrinted>2014-03-27T18:05:36Z</cp:lastPrinted>
  <dcterms:created xsi:type="dcterms:W3CDTF">2013-08-16T15:24:01Z</dcterms:created>
  <dcterms:modified xsi:type="dcterms:W3CDTF">2014-04-01T16:32:01Z</dcterms:modified>
</cp:coreProperties>
</file>